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6858000" cx="9144000"/>
  <p:notesSz cx="6735750" cy="98663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6A08604-86AC-45D3-B2C6-40C3F07777E2}">
  <a:tblStyle styleId="{26A08604-86AC-45D3-B2C6-40C3F07777E2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fill>
          <a:solidFill>
            <a:srgbClr val="D0DEEF"/>
          </a:solidFill>
        </a:fill>
      </a:tcStyle>
    </a:band1H>
    <a:band2H>
      <a:tcTxStyle/>
    </a:band2H>
    <a:band1V>
      <a:tcTxStyle/>
      <a:tcStyle>
        <a:fill>
          <a:solidFill>
            <a:srgbClr val="D0DEEF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18831" cy="4950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15373" y="0"/>
            <a:ext cx="2918831" cy="4950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9350" y="1233488"/>
            <a:ext cx="4437063" cy="3328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371286"/>
            <a:ext cx="2918831" cy="49502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sl-SI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:notes"/>
          <p:cNvSpPr/>
          <p:nvPr>
            <p:ph idx="2" type="sldImg"/>
          </p:nvPr>
        </p:nvSpPr>
        <p:spPr>
          <a:xfrm>
            <a:off x="901700" y="739775"/>
            <a:ext cx="4932363" cy="37004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p1:notes"/>
          <p:cNvSpPr txBox="1"/>
          <p:nvPr>
            <p:ph idx="1" type="body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0:notes"/>
          <p:cNvSpPr/>
          <p:nvPr>
            <p:ph idx="2" type="sldImg"/>
          </p:nvPr>
        </p:nvSpPr>
        <p:spPr>
          <a:xfrm>
            <a:off x="901700" y="739775"/>
            <a:ext cx="4932363" cy="37004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9" name="Google Shape;179;p10:notes"/>
          <p:cNvSpPr txBox="1"/>
          <p:nvPr>
            <p:ph idx="1" type="body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1:notes"/>
          <p:cNvSpPr/>
          <p:nvPr>
            <p:ph idx="2" type="sldImg"/>
          </p:nvPr>
        </p:nvSpPr>
        <p:spPr>
          <a:xfrm>
            <a:off x="901700" y="739775"/>
            <a:ext cx="4932363" cy="37004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7" name="Google Shape;187;p11:notes"/>
          <p:cNvSpPr txBox="1"/>
          <p:nvPr>
            <p:ph idx="1" type="body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2:notes"/>
          <p:cNvSpPr/>
          <p:nvPr>
            <p:ph idx="2" type="sldImg"/>
          </p:nvPr>
        </p:nvSpPr>
        <p:spPr>
          <a:xfrm>
            <a:off x="901700" y="739775"/>
            <a:ext cx="4932363" cy="37004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5" name="Google Shape;195;p12:notes"/>
          <p:cNvSpPr txBox="1"/>
          <p:nvPr>
            <p:ph idx="1" type="body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/>
          <p:nvPr>
            <p:ph idx="2" type="sldImg"/>
          </p:nvPr>
        </p:nvSpPr>
        <p:spPr>
          <a:xfrm>
            <a:off x="901700" y="739775"/>
            <a:ext cx="4932363" cy="37004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p2:notes"/>
          <p:cNvSpPr txBox="1"/>
          <p:nvPr>
            <p:ph idx="1" type="body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/>
          <p:nvPr>
            <p:ph idx="2" type="sldImg"/>
          </p:nvPr>
        </p:nvSpPr>
        <p:spPr>
          <a:xfrm>
            <a:off x="901700" y="739775"/>
            <a:ext cx="4932363" cy="37004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" name="Google Shape;115;p3:notes"/>
          <p:cNvSpPr txBox="1"/>
          <p:nvPr>
            <p:ph idx="1" type="body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:notes"/>
          <p:cNvSpPr/>
          <p:nvPr>
            <p:ph idx="2" type="sldImg"/>
          </p:nvPr>
        </p:nvSpPr>
        <p:spPr>
          <a:xfrm>
            <a:off x="901700" y="739775"/>
            <a:ext cx="4932363" cy="37004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p4:notes"/>
          <p:cNvSpPr txBox="1"/>
          <p:nvPr>
            <p:ph idx="1" type="body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/>
          <p:cNvSpPr/>
          <p:nvPr>
            <p:ph idx="2" type="sldImg"/>
          </p:nvPr>
        </p:nvSpPr>
        <p:spPr>
          <a:xfrm>
            <a:off x="901700" y="739775"/>
            <a:ext cx="4932363" cy="37004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p5:notes"/>
          <p:cNvSpPr txBox="1"/>
          <p:nvPr>
            <p:ph idx="1" type="body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:notes"/>
          <p:cNvSpPr/>
          <p:nvPr>
            <p:ph idx="2" type="sldImg"/>
          </p:nvPr>
        </p:nvSpPr>
        <p:spPr>
          <a:xfrm>
            <a:off x="901700" y="739775"/>
            <a:ext cx="4932363" cy="37004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" name="Google Shape;144;p6:notes"/>
          <p:cNvSpPr txBox="1"/>
          <p:nvPr>
            <p:ph idx="1" type="body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:notes"/>
          <p:cNvSpPr/>
          <p:nvPr>
            <p:ph idx="2" type="sldImg"/>
          </p:nvPr>
        </p:nvSpPr>
        <p:spPr>
          <a:xfrm>
            <a:off x="901700" y="739775"/>
            <a:ext cx="4932363" cy="37004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" name="Google Shape;153;p7:notes"/>
          <p:cNvSpPr txBox="1"/>
          <p:nvPr>
            <p:ph idx="1" type="body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8:notes"/>
          <p:cNvSpPr/>
          <p:nvPr>
            <p:ph idx="2" type="sldImg"/>
          </p:nvPr>
        </p:nvSpPr>
        <p:spPr>
          <a:xfrm>
            <a:off x="901700" y="739775"/>
            <a:ext cx="4932363" cy="37004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" name="Google Shape;162;p8:notes"/>
          <p:cNvSpPr txBox="1"/>
          <p:nvPr>
            <p:ph idx="1" type="body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9:notes"/>
          <p:cNvSpPr/>
          <p:nvPr>
            <p:ph idx="2" type="sldImg"/>
          </p:nvPr>
        </p:nvSpPr>
        <p:spPr>
          <a:xfrm>
            <a:off x="901700" y="739775"/>
            <a:ext cx="4932363" cy="37004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1" name="Google Shape;171;p9:notes"/>
          <p:cNvSpPr txBox="1"/>
          <p:nvPr>
            <p:ph idx="1" type="body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/>
          <p:nvPr/>
        </p:nvSpPr>
        <p:spPr>
          <a:xfrm>
            <a:off x="-25" y="0"/>
            <a:ext cx="9144000" cy="3428800"/>
          </a:xfrm>
          <a:prstGeom prst="rect">
            <a:avLst/>
          </a:prstGeom>
          <a:solidFill>
            <a:srgbClr val="00BE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marco.png" id="17" name="Google Shape;17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"/>
          <p:cNvSpPr txBox="1"/>
          <p:nvPr>
            <p:ph type="ctrTitle"/>
          </p:nvPr>
        </p:nvSpPr>
        <p:spPr>
          <a:xfrm>
            <a:off x="1139200" y="860733"/>
            <a:ext cx="6865800" cy="2568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sebina z naslovom" type="objTx">
  <p:cSld name="OBJECT_WITH_CAPTION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71" name="Google Shape;71;p11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2" name="Google Shape;72;p1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slov in slika" type="picTx">
  <p:cSld name="PICTURE_WITH_CAPTION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2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p12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9" name="Google Shape;79;p1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slov in navpično besedilo" type="vertTx">
  <p:cSld name="VERTICAL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3"/>
          <p:cNvSpPr txBox="1"/>
          <p:nvPr>
            <p:ph idx="1" type="body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1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vpični naslov in besedilo" type="vertTitleAndTx">
  <p:cSld name="VERTICAL_TITLE_AND_VERTICAL_TEX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/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4"/>
          <p:cNvSpPr txBox="1"/>
          <p:nvPr>
            <p:ph idx="1" type="body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" name="Google Shape;91;p1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/>
          <p:nvPr/>
        </p:nvSpPr>
        <p:spPr>
          <a:xfrm>
            <a:off x="-25" y="0"/>
            <a:ext cx="9144000" cy="1750000"/>
          </a:xfrm>
          <a:prstGeom prst="rect">
            <a:avLst/>
          </a:prstGeom>
          <a:solidFill>
            <a:srgbClr val="00BE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marco.png" id="21" name="Google Shape;21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3"/>
          <p:cNvSpPr txBox="1"/>
          <p:nvPr>
            <p:ph type="title"/>
          </p:nvPr>
        </p:nvSpPr>
        <p:spPr>
          <a:xfrm>
            <a:off x="1010202" y="864967"/>
            <a:ext cx="7131300" cy="895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1010202" y="1913267"/>
            <a:ext cx="7131300" cy="37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/>
            </a:lvl1pPr>
            <a:lvl2pPr indent="-3810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/>
            </a:lvl2pPr>
            <a:lvl3pPr indent="-3810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/>
            </a:lvl3pPr>
            <a:lvl4pPr indent="-381000" lvl="3" marL="182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/>
            </a:lvl4pPr>
            <a:lvl5pPr indent="-381000" lvl="4" marL="2286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/>
            </a:lvl5pPr>
            <a:lvl6pPr indent="-381000" lvl="5" marL="2743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/>
            </a:lvl6pPr>
            <a:lvl7pPr indent="-381000" lvl="6" marL="3200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/>
            </a:lvl7pPr>
            <a:lvl8pPr indent="-381000" lvl="7" marL="3657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/>
            </a:lvl8pPr>
            <a:lvl9pPr indent="-381000" lvl="8" marL="411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7766427" y="864967"/>
            <a:ext cx="548700" cy="895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algn="r"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slovni diapozitiv">
  <p:cSld name="Naslovni diapozitiv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8" name="Google Shape;28;p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slov in vsebina" type="obj">
  <p:cSld name="OBJEC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lava odseka" type="secHead">
  <p:cSld name="SECTION_HEADER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0" name="Google Shape;40;p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ve vsebini" type="twoObj">
  <p:cSld name="TWO_OBJECTS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imerjava" type="twoTxTwoObj">
  <p:cSld name="TWO_OBJECTS_WITH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3" name="Google Shape;53;p8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5" name="Google Shape;55;p8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o naslov" type="titleOnly">
  <p:cSld name="TITLE_ONLY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azen" type="blank">
  <p:cSld name="BLANK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4" Type="http://schemas.openxmlformats.org/officeDocument/2006/relationships/image" Target="../media/image1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0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jpg"/><Relationship Id="rId4" Type="http://schemas.openxmlformats.org/officeDocument/2006/relationships/image" Target="../media/image4.png"/><Relationship Id="rId9" Type="http://schemas.openxmlformats.org/officeDocument/2006/relationships/image" Target="../media/image1.jpg"/><Relationship Id="rId5" Type="http://schemas.openxmlformats.org/officeDocument/2006/relationships/image" Target="../media/image2.png"/><Relationship Id="rId6" Type="http://schemas.openxmlformats.org/officeDocument/2006/relationships/image" Target="../media/image7.png"/><Relationship Id="rId7" Type="http://schemas.openxmlformats.org/officeDocument/2006/relationships/image" Target="../media/image6.png"/><Relationship Id="rId8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0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image" Target="../media/image4.png"/><Relationship Id="rId9" Type="http://schemas.openxmlformats.org/officeDocument/2006/relationships/image" Target="../media/image1.jpg"/><Relationship Id="rId5" Type="http://schemas.openxmlformats.org/officeDocument/2006/relationships/image" Target="../media/image2.png"/><Relationship Id="rId6" Type="http://schemas.openxmlformats.org/officeDocument/2006/relationships/image" Target="../media/image7.png"/><Relationship Id="rId7" Type="http://schemas.openxmlformats.org/officeDocument/2006/relationships/image" Target="../media/image6.png"/><Relationship Id="rId8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0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Relationship Id="rId4" Type="http://schemas.openxmlformats.org/officeDocument/2006/relationships/image" Target="../media/image4.png"/><Relationship Id="rId9" Type="http://schemas.openxmlformats.org/officeDocument/2006/relationships/image" Target="../media/image1.jpg"/><Relationship Id="rId5" Type="http://schemas.openxmlformats.org/officeDocument/2006/relationships/image" Target="../media/image2.png"/><Relationship Id="rId6" Type="http://schemas.openxmlformats.org/officeDocument/2006/relationships/image" Target="../media/image7.png"/><Relationship Id="rId7" Type="http://schemas.openxmlformats.org/officeDocument/2006/relationships/image" Target="../media/image6.png"/><Relationship Id="rId8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17.png"/><Relationship Id="rId5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12.png"/><Relationship Id="rId5" Type="http://schemas.openxmlformats.org/officeDocument/2006/relationships/image" Target="../media/image1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10.png"/><Relationship Id="rId5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15.png"/><Relationship Id="rId5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/>
          <p:nvPr>
            <p:ph type="ctrTitle"/>
          </p:nvPr>
        </p:nvSpPr>
        <p:spPr>
          <a:xfrm>
            <a:off x="712479" y="1306286"/>
            <a:ext cx="6865800" cy="1926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</a:pPr>
            <a:r>
              <a:rPr b="1" lang="sl-SI" sz="15000">
                <a:latin typeface="Calibri"/>
                <a:ea typeface="Calibri"/>
                <a:cs typeface="Calibri"/>
                <a:sym typeface="Calibri"/>
              </a:rPr>
              <a:t>Si „IN“?</a:t>
            </a:r>
            <a:endParaRPr b="1" sz="15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" name="Google Shape;9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95109" y="3013465"/>
            <a:ext cx="2873035" cy="28730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4"/>
          <p:cNvSpPr txBox="1"/>
          <p:nvPr>
            <p:ph idx="12" type="sldNum"/>
          </p:nvPr>
        </p:nvSpPr>
        <p:spPr>
          <a:xfrm>
            <a:off x="7766426" y="1505975"/>
            <a:ext cx="548700" cy="671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  <p:sp>
        <p:nvSpPr>
          <p:cNvPr id="182" name="Google Shape;182;p24"/>
          <p:cNvSpPr txBox="1"/>
          <p:nvPr/>
        </p:nvSpPr>
        <p:spPr>
          <a:xfrm>
            <a:off x="668852" y="945099"/>
            <a:ext cx="7131300" cy="671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</a:pPr>
            <a:r>
              <a:rPr b="1" i="0" lang="sl-SI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Uporabna spletna aplikacija</a:t>
            </a:r>
            <a:endParaRPr b="1" i="0" sz="3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3" name="Google Shape;183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32775" y="918972"/>
            <a:ext cx="816000" cy="8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2577" y="1876508"/>
            <a:ext cx="7746198" cy="3919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5"/>
          <p:cNvSpPr txBox="1"/>
          <p:nvPr>
            <p:ph idx="12" type="sldNum"/>
          </p:nvPr>
        </p:nvSpPr>
        <p:spPr>
          <a:xfrm>
            <a:off x="7766426" y="1505975"/>
            <a:ext cx="548700" cy="671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  <p:sp>
        <p:nvSpPr>
          <p:cNvPr id="190" name="Google Shape;190;p25"/>
          <p:cNvSpPr txBox="1"/>
          <p:nvPr/>
        </p:nvSpPr>
        <p:spPr>
          <a:xfrm>
            <a:off x="771761" y="949074"/>
            <a:ext cx="7131300" cy="671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</a:pPr>
            <a:r>
              <a:rPr b="1" i="0" lang="sl-SI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Zanimiv projekt</a:t>
            </a:r>
            <a:endParaRPr b="1" i="0" sz="3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1" name="Google Shape;191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32775" y="918972"/>
            <a:ext cx="816000" cy="8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8597" y="2382438"/>
            <a:ext cx="7646529" cy="2975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scontent.flju1-1.fna.fbcdn.net/v/t1.0-9/52591488_10156982794559909_3608910231116972032_o.jpg?_nc_cat=107&amp;_nc_sid=09cbfe&amp;_nc_ohc=9YAxCYokeKAAX-M5cRd&amp;_nc_ht=scontent.flju1-1.fna&amp;oh=3fbd32b99d6cc0116223e27dfe658631&amp;oe=5F6D1FFD" id="197" name="Google Shape;197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12012" y="4631719"/>
            <a:ext cx="1405692" cy="1405692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6"/>
          <p:cNvSpPr txBox="1"/>
          <p:nvPr>
            <p:ph type="ctrTitle"/>
          </p:nvPr>
        </p:nvSpPr>
        <p:spPr>
          <a:xfrm>
            <a:off x="766696" y="1338133"/>
            <a:ext cx="7865464" cy="1926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</a:pPr>
            <a:r>
              <a:rPr b="1" lang="sl-SI" sz="5000">
                <a:latin typeface="Calibri"/>
                <a:ea typeface="Calibri"/>
                <a:cs typeface="Calibri"/>
                <a:sym typeface="Calibri"/>
              </a:rPr>
              <a:t>Bodi „IN“, in se vpiši </a:t>
            </a:r>
            <a:br>
              <a:rPr b="1" lang="sl-SI" sz="5000">
                <a:latin typeface="Calibri"/>
                <a:ea typeface="Calibri"/>
                <a:cs typeface="Calibri"/>
                <a:sym typeface="Calibri"/>
              </a:rPr>
            </a:br>
            <a:r>
              <a:rPr b="1" lang="sl-SI" sz="5000">
                <a:latin typeface="Calibri"/>
                <a:ea typeface="Calibri"/>
                <a:cs typeface="Calibri"/>
                <a:sym typeface="Calibri"/>
              </a:rPr>
              <a:t>v program pri svojemu učitelju športa!</a:t>
            </a:r>
            <a:endParaRPr b="1" sz="5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9" name="Google Shape;199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95109" y="2960878"/>
            <a:ext cx="2873035" cy="2873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6696" y="3467931"/>
            <a:ext cx="1040753" cy="951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807450" y="3473693"/>
            <a:ext cx="1633828" cy="945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25043" y="4994533"/>
            <a:ext cx="646481" cy="680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rednje šole — Mladinski tehnološko - raziskovalni center 404" id="203" name="Google Shape;203;p2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447343" y="4982736"/>
            <a:ext cx="1458009" cy="8201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imnazija Moste | Dijaški.net" id="204" name="Google Shape;204;p2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883123" y="4939368"/>
            <a:ext cx="1203483" cy="8634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konomska šola Ljubljana" id="205" name="Google Shape;205;p2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346269" y="4800652"/>
            <a:ext cx="1026551" cy="10332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scontent.flju1-1.fna.fbcdn.net/v/t1.0-9/52591488_10156982794559909_3608910231116972032_o.jpg?_nc_cat=107&amp;_nc_sid=09cbfe&amp;_nc_ohc=9YAxCYokeKAAX-M5cRd&amp;_nc_ht=scontent.flju1-1.fna&amp;oh=3fbd32b99d6cc0116223e27dfe658631&amp;oe=5F6D1FFD" id="104" name="Google Shape;10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12012" y="4631719"/>
            <a:ext cx="1405692" cy="1405692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6"/>
          <p:cNvSpPr txBox="1"/>
          <p:nvPr>
            <p:ph type="ctrTitle"/>
          </p:nvPr>
        </p:nvSpPr>
        <p:spPr>
          <a:xfrm>
            <a:off x="712479" y="1306286"/>
            <a:ext cx="7865464" cy="1926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</a:pPr>
            <a:r>
              <a:rPr b="1" lang="sl-SI" sz="8000">
                <a:latin typeface="Calibri"/>
                <a:ea typeface="Calibri"/>
                <a:cs typeface="Calibri"/>
                <a:sym typeface="Calibri"/>
              </a:rPr>
              <a:t>Sem „IN“, </a:t>
            </a:r>
            <a:br>
              <a:rPr b="1" lang="sl-SI" sz="8000">
                <a:latin typeface="Calibri"/>
                <a:ea typeface="Calibri"/>
                <a:cs typeface="Calibri"/>
                <a:sym typeface="Calibri"/>
              </a:rPr>
            </a:br>
            <a:r>
              <a:rPr b="1" lang="sl-SI" sz="8000">
                <a:latin typeface="Calibri"/>
                <a:ea typeface="Calibri"/>
                <a:cs typeface="Calibri"/>
                <a:sym typeface="Calibri"/>
              </a:rPr>
              <a:t>zdravo ŽIVIM“!</a:t>
            </a:r>
            <a:endParaRPr b="1" sz="8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95109" y="2960878"/>
            <a:ext cx="2873035" cy="2873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6696" y="3467931"/>
            <a:ext cx="1040753" cy="951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807450" y="3473693"/>
            <a:ext cx="1633828" cy="945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25043" y="4994533"/>
            <a:ext cx="646481" cy="680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rednje šole — Mladinski tehnološko - raziskovalni center 404" id="110" name="Google Shape;110;p1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447343" y="4982736"/>
            <a:ext cx="1458009" cy="8201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imnazija Moste | Dijaški.net" id="111" name="Google Shape;111;p1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883123" y="4939368"/>
            <a:ext cx="1203483" cy="8634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konomska šola Ljubljana" id="112" name="Google Shape;112;p1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346269" y="4800652"/>
            <a:ext cx="1026551" cy="10332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scontent.flju1-1.fna.fbcdn.net/v/t1.0-9/52591488_10156982794559909_3608910231116972032_o.jpg?_nc_cat=107&amp;_nc_sid=09cbfe&amp;_nc_ohc=9YAxCYokeKAAX-M5cRd&amp;_nc_ht=scontent.flju1-1.fna&amp;oh=3fbd32b99d6cc0116223e27dfe658631&amp;oe=5F6D1FFD" id="117" name="Google Shape;117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12012" y="4631719"/>
            <a:ext cx="1405692" cy="1405692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7"/>
          <p:cNvSpPr txBox="1"/>
          <p:nvPr>
            <p:ph type="ctrTitle"/>
          </p:nvPr>
        </p:nvSpPr>
        <p:spPr>
          <a:xfrm>
            <a:off x="725043" y="1114697"/>
            <a:ext cx="7865464" cy="1926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</a:pPr>
            <a:r>
              <a:rPr b="1" lang="sl-SI" sz="5000">
                <a:latin typeface="Calibri"/>
                <a:ea typeface="Calibri"/>
                <a:cs typeface="Calibri"/>
                <a:sym typeface="Calibri"/>
              </a:rPr>
              <a:t>Obšolski program za izboljšanje vedenjskih navad povezanih z zdravjem.</a:t>
            </a:r>
            <a:endParaRPr b="1" sz="5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" name="Google Shape;119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95109" y="2960878"/>
            <a:ext cx="2873035" cy="2873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6696" y="3467931"/>
            <a:ext cx="1040753" cy="951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807450" y="3473693"/>
            <a:ext cx="1633828" cy="945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25043" y="4994533"/>
            <a:ext cx="646481" cy="680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rednje šole — Mladinski tehnološko - raziskovalni center 404" id="123" name="Google Shape;123;p1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447343" y="4982736"/>
            <a:ext cx="1458009" cy="8201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imnazija Moste | Dijaški.net" id="124" name="Google Shape;124;p1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883123" y="4939368"/>
            <a:ext cx="1203483" cy="8634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konomska šola Ljubljana" id="125" name="Google Shape;125;p1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346269" y="4800652"/>
            <a:ext cx="1026551" cy="10332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8"/>
          <p:cNvSpPr txBox="1"/>
          <p:nvPr>
            <p:ph idx="1" type="body"/>
          </p:nvPr>
        </p:nvSpPr>
        <p:spPr>
          <a:xfrm>
            <a:off x="956300" y="1774299"/>
            <a:ext cx="7341300" cy="38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sl-SI" sz="1800"/>
              <a:t>10-tedenski program za izboljšanje vedenjskih navad</a:t>
            </a:r>
            <a:r>
              <a:rPr lang="sl-SI" sz="1800"/>
              <a:t>, povezanih z zdravjem. </a:t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sl-SI" sz="1800"/>
              <a:t>Potekal bo </a:t>
            </a:r>
            <a:r>
              <a:rPr lang="sl-SI" sz="1800"/>
              <a:t>na izbranih ljubljanskih srednjih šolah ob </a:t>
            </a:r>
            <a:r>
              <a:rPr b="1" lang="sl-SI" sz="1800"/>
              <a:t>sodelovanju učiteljev Športa ter študentov in učiteljev Fakultete za šport. </a:t>
            </a:r>
            <a:endParaRPr b="1" sz="1800"/>
          </a:p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sl-SI" sz="1800"/>
              <a:t>Izvajal se bo </a:t>
            </a:r>
            <a:r>
              <a:rPr lang="sl-SI" sz="1800"/>
              <a:t>po pouku dve šolski uri tedensko in preko spletne aplikacije. </a:t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sl-SI" sz="1800"/>
              <a:t>Vsak četrtek ob 14.30:</a:t>
            </a:r>
            <a:endParaRPr b="1" sz="1800"/>
          </a:p>
          <a:p>
            <a:pPr indent="-380990" lvl="0" marL="457189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</a:pPr>
            <a:r>
              <a:rPr b="1" lang="sl-SI" sz="1800"/>
              <a:t>30 min zanimive teme </a:t>
            </a:r>
            <a:r>
              <a:rPr lang="sl-SI" sz="1800"/>
              <a:t>za znanje,</a:t>
            </a:r>
            <a:endParaRPr sz="1800"/>
          </a:p>
          <a:p>
            <a:pPr indent="-380990" lvl="0" marL="457189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</a:pPr>
            <a:r>
              <a:rPr b="1" lang="sl-SI" sz="1800"/>
              <a:t>30 min telovadbe </a:t>
            </a:r>
            <a:r>
              <a:rPr lang="sl-SI" sz="1800"/>
              <a:t>za dobro počutje in spremembo vedenjskih navad,</a:t>
            </a:r>
            <a:endParaRPr/>
          </a:p>
          <a:p>
            <a:pPr indent="-380990" lvl="0" marL="457189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</a:pPr>
            <a:r>
              <a:rPr b="1" lang="sl-SI" sz="1800"/>
              <a:t>30 min nasvetov </a:t>
            </a:r>
            <a:r>
              <a:rPr lang="sl-SI" sz="1800"/>
              <a:t>in pogovorov za pozitivno izkušnjo,</a:t>
            </a:r>
            <a:endParaRPr/>
          </a:p>
          <a:p>
            <a:pPr indent="-380990" lvl="0" marL="457189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</a:pPr>
            <a:r>
              <a:rPr b="1" lang="sl-SI" sz="1800"/>
              <a:t>neomejeno uporabo spletne aplikacije </a:t>
            </a:r>
            <a:r>
              <a:rPr lang="sl-SI" sz="1800"/>
              <a:t>za domačo telovadbo.  </a:t>
            </a:r>
            <a:endParaRPr sz="1800"/>
          </a:p>
        </p:txBody>
      </p:sp>
      <p:sp>
        <p:nvSpPr>
          <p:cNvPr id="131" name="Google Shape;131;p18"/>
          <p:cNvSpPr txBox="1"/>
          <p:nvPr/>
        </p:nvSpPr>
        <p:spPr>
          <a:xfrm>
            <a:off x="1751992" y="1044745"/>
            <a:ext cx="7131300" cy="671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</a:pPr>
            <a:r>
              <a:rPr b="1" i="0" lang="sl-SI" sz="4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Kaj je to?</a:t>
            </a:r>
            <a:endParaRPr b="1" i="0" sz="4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2" name="Google Shape;13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5825" y="900145"/>
            <a:ext cx="816000" cy="81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9"/>
          <p:cNvSpPr txBox="1"/>
          <p:nvPr>
            <p:ph idx="1" type="body"/>
          </p:nvPr>
        </p:nvSpPr>
        <p:spPr>
          <a:xfrm>
            <a:off x="1802400" y="1758672"/>
            <a:ext cx="6723301" cy="338816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2D050"/>
              </a:buClr>
              <a:buSzPts val="2400"/>
              <a:buNone/>
            </a:pPr>
            <a:r>
              <a:rPr b="1" lang="sl-SI" sz="3000">
                <a:solidFill>
                  <a:srgbClr val="92D050"/>
                </a:solidFill>
              </a:rPr>
              <a:t>Določanje dnevnega energijskega vnosa.</a:t>
            </a:r>
            <a:endParaRPr b="1" sz="3000">
              <a:solidFill>
                <a:srgbClr val="92D05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sl-SI" sz="3000"/>
              <a:t>In programiranje energijskega vnosa glede na osebne cilje pridobivanja, ohranjanja ali izgubljanja telesne mase.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2D050"/>
              </a:buClr>
              <a:buSzPts val="2400"/>
              <a:buNone/>
            </a:pPr>
            <a:r>
              <a:rPr b="1" lang="sl-SI" sz="3000">
                <a:solidFill>
                  <a:srgbClr val="92D050"/>
                </a:solidFill>
              </a:rPr>
              <a:t>Pametna telovadba.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sl-SI" sz="3000"/>
              <a:t>Telovadba ima različen učinek na naš organizem. Odvisen je od prilagoditve, ki nastaja v organizmu (pridobivanje moči, oblikovanje telesa…).  </a:t>
            </a:r>
            <a:endParaRPr b="1" sz="1333"/>
          </a:p>
        </p:txBody>
      </p:sp>
      <p:pic>
        <p:nvPicPr>
          <p:cNvPr id="138" name="Google Shape;13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5825" y="900145"/>
            <a:ext cx="816000" cy="8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2400" y="2177375"/>
            <a:ext cx="1080000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29265" y="4245633"/>
            <a:ext cx="1080000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9"/>
          <p:cNvSpPr txBox="1"/>
          <p:nvPr/>
        </p:nvSpPr>
        <p:spPr>
          <a:xfrm>
            <a:off x="1708449" y="1004853"/>
            <a:ext cx="7131300" cy="671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</a:pPr>
            <a:r>
              <a:rPr b="1" i="0" lang="sl-SI" sz="4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Kaj je vsebina?</a:t>
            </a:r>
            <a:endParaRPr b="1" i="0" sz="4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0"/>
          <p:cNvSpPr txBox="1"/>
          <p:nvPr>
            <p:ph idx="1" type="body"/>
          </p:nvPr>
        </p:nvSpPr>
        <p:spPr>
          <a:xfrm>
            <a:off x="1854926" y="1841675"/>
            <a:ext cx="6286575" cy="338816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2D050"/>
              </a:buClr>
              <a:buSzPts val="2400"/>
              <a:buNone/>
            </a:pPr>
            <a:r>
              <a:rPr b="1" lang="sl-SI" sz="3000">
                <a:solidFill>
                  <a:srgbClr val="92D050"/>
                </a:solidFill>
              </a:rPr>
              <a:t>Določanje ciljev in priprava osebnega programa.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sl-SI" sz="3000"/>
              <a:t>Glede na tvoje osebne cilje in posebnosti.</a:t>
            </a:r>
            <a:endParaRPr sz="3000"/>
          </a:p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2D050"/>
              </a:buClr>
              <a:buSzPts val="2400"/>
              <a:buNone/>
            </a:pPr>
            <a:r>
              <a:rPr b="1" lang="sl-SI" sz="3000">
                <a:solidFill>
                  <a:srgbClr val="92D050"/>
                </a:solidFill>
              </a:rPr>
              <a:t>Priporočila za zdrav življenjski slog.</a:t>
            </a:r>
            <a:endParaRPr b="1" sz="3000">
              <a:solidFill>
                <a:srgbClr val="92D05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sl-SI" sz="3000"/>
              <a:t>Od prehrane, pijač, počitka, sprostitve do zabavne telovadbe.</a:t>
            </a:r>
            <a:endParaRPr sz="3000"/>
          </a:p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3000"/>
          </a:p>
        </p:txBody>
      </p:sp>
      <p:pic>
        <p:nvPicPr>
          <p:cNvPr id="147" name="Google Shape;147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5825" y="900145"/>
            <a:ext cx="816000" cy="8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4926" y="3895502"/>
            <a:ext cx="1080000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22400" y="2177375"/>
            <a:ext cx="1080000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0"/>
          <p:cNvSpPr txBox="1"/>
          <p:nvPr/>
        </p:nvSpPr>
        <p:spPr>
          <a:xfrm>
            <a:off x="1708449" y="1004853"/>
            <a:ext cx="7131300" cy="671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</a:pPr>
            <a:r>
              <a:rPr b="1" i="0" lang="sl-SI" sz="4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Kaj je vsebina?</a:t>
            </a:r>
            <a:endParaRPr b="1" i="0" sz="4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1"/>
          <p:cNvSpPr txBox="1"/>
          <p:nvPr>
            <p:ph idx="1" type="body"/>
          </p:nvPr>
        </p:nvSpPr>
        <p:spPr>
          <a:xfrm>
            <a:off x="1769409" y="1841675"/>
            <a:ext cx="6782964" cy="338816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2D050"/>
              </a:buClr>
              <a:buSzPts val="2400"/>
              <a:buNone/>
            </a:pPr>
            <a:r>
              <a:rPr b="1" lang="sl-SI" sz="3000">
                <a:solidFill>
                  <a:srgbClr val="92D050"/>
                </a:solidFill>
              </a:rPr>
              <a:t>Prehrana.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sl-SI" sz="3000"/>
              <a:t>In učinek uživanja različnih hranil na naš organizem ter praktični nasveti za uravnoteženje dnevnih obrokov.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2D050"/>
              </a:buClr>
              <a:buSzPts val="2400"/>
              <a:buNone/>
            </a:pPr>
            <a:r>
              <a:rPr b="1" lang="sl-SI" sz="3000">
                <a:solidFill>
                  <a:srgbClr val="92D050"/>
                </a:solidFill>
              </a:rPr>
              <a:t>Pijače.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sl-SI" sz="3000"/>
              <a:t>In učinek uživanja različnih pijač (vode, kave, alkohola…) na naš organizem ter praktični nasveti za različne situacije (trening, učenje…).</a:t>
            </a:r>
            <a:endParaRPr sz="3000"/>
          </a:p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300"/>
          </a:p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b="1" sz="1333"/>
          </a:p>
        </p:txBody>
      </p:sp>
      <p:pic>
        <p:nvPicPr>
          <p:cNvPr id="156" name="Google Shape;156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5825" y="900145"/>
            <a:ext cx="816000" cy="8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9409" y="3810103"/>
            <a:ext cx="1080000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9409" y="2044288"/>
            <a:ext cx="1080000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1"/>
          <p:cNvSpPr txBox="1"/>
          <p:nvPr/>
        </p:nvSpPr>
        <p:spPr>
          <a:xfrm>
            <a:off x="1708449" y="1004853"/>
            <a:ext cx="7131300" cy="671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</a:pPr>
            <a:r>
              <a:rPr b="1" i="0" lang="sl-SI" sz="4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Kaj je vsebina?</a:t>
            </a:r>
            <a:endParaRPr b="1" i="0" sz="4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2"/>
          <p:cNvSpPr txBox="1"/>
          <p:nvPr>
            <p:ph idx="1" type="body"/>
          </p:nvPr>
        </p:nvSpPr>
        <p:spPr>
          <a:xfrm>
            <a:off x="1802400" y="1937469"/>
            <a:ext cx="6723301" cy="338816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2D050"/>
              </a:buClr>
              <a:buSzPts val="2400"/>
              <a:buNone/>
            </a:pPr>
            <a:r>
              <a:rPr b="1" lang="sl-SI" sz="3000">
                <a:solidFill>
                  <a:srgbClr val="92D050"/>
                </a:solidFill>
              </a:rPr>
              <a:t>Nadzor različnih razvad. 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sl-SI" sz="3000"/>
              <a:t>Od prehrane, cigaret, kave, alkohola do drog in „visenja“ v virtualnem svetu.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2D050"/>
              </a:buClr>
              <a:buSzPts val="2400"/>
              <a:buNone/>
            </a:pPr>
            <a:r>
              <a:rPr b="1" lang="sl-SI" sz="3000">
                <a:solidFill>
                  <a:srgbClr val="92D050"/>
                </a:solidFill>
              </a:rPr>
              <a:t>Uporabne tehnike sproščanja.</a:t>
            </a:r>
            <a:endParaRPr b="1" sz="3000">
              <a:solidFill>
                <a:srgbClr val="92D05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sl-SI" sz="3000"/>
              <a:t>Pred testi, spraševanji ali ljubezenskimi zmenki.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b="1" sz="1333"/>
          </a:p>
        </p:txBody>
      </p:sp>
      <p:pic>
        <p:nvPicPr>
          <p:cNvPr id="165" name="Google Shape;165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5825" y="900145"/>
            <a:ext cx="816000" cy="8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2400" y="2238578"/>
            <a:ext cx="1080000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22400" y="3631551"/>
            <a:ext cx="1080000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2"/>
          <p:cNvSpPr txBox="1"/>
          <p:nvPr/>
        </p:nvSpPr>
        <p:spPr>
          <a:xfrm>
            <a:off x="1708449" y="1004853"/>
            <a:ext cx="7131300" cy="671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</a:pPr>
            <a:r>
              <a:rPr b="1" i="0" lang="sl-SI" sz="4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Kaj je vsebina?</a:t>
            </a:r>
            <a:endParaRPr b="1" i="0" sz="4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3"/>
          <p:cNvSpPr txBox="1"/>
          <p:nvPr>
            <p:ph idx="12" type="sldNum"/>
          </p:nvPr>
        </p:nvSpPr>
        <p:spPr>
          <a:xfrm>
            <a:off x="7766426" y="1505975"/>
            <a:ext cx="548700" cy="671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  <p:sp>
        <p:nvSpPr>
          <p:cNvPr id="174" name="Google Shape;174;p23"/>
          <p:cNvSpPr txBox="1"/>
          <p:nvPr/>
        </p:nvSpPr>
        <p:spPr>
          <a:xfrm>
            <a:off x="754342" y="949074"/>
            <a:ext cx="7858433" cy="671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</a:pPr>
            <a:r>
              <a:rPr b="1" i="0" lang="sl-SI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Zanimive teme in telovadbe</a:t>
            </a:r>
            <a:endParaRPr b="1" i="0" sz="3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5" name="Google Shape;175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32775" y="918972"/>
            <a:ext cx="816000" cy="816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76" name="Google Shape;176;p23"/>
          <p:cNvGraphicFramePr/>
          <p:nvPr/>
        </p:nvGraphicFramePr>
        <p:xfrm>
          <a:off x="838727" y="1855898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{26A08604-86AC-45D3-B2C6-40C3F07777E2}</a:tableStyleId>
              </a:tblPr>
              <a:tblGrid>
                <a:gridCol w="800775"/>
                <a:gridCol w="2908075"/>
                <a:gridCol w="3680750"/>
              </a:tblGrid>
              <a:tr h="510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2000" u="none" cap="none" strike="noStrike"/>
                        <a:t>Teden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2000" u="none" cap="none" strike="noStrike"/>
                        <a:t>Tema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2000" u="none" cap="none" strike="noStrike"/>
                        <a:t>Naziv telovadbe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68575" marL="68575"/>
                </a:tc>
              </a:tr>
              <a:tr h="253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2000" u="none" cap="none" strike="noStrike"/>
                        <a:t>1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2000" u="none" cap="none" strike="noStrike"/>
                        <a:t>Določi svoj energijski vnos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2000" u="none" cap="none" strike="noStrike"/>
                        <a:t>Telovadba za dva deci Koka Kole 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68575" marL="68575"/>
                </a:tc>
              </a:tr>
              <a:tr h="253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2000" u="none" cap="none" strike="noStrike"/>
                        <a:t>2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2000" u="none" cap="none" strike="noStrike"/>
                        <a:t>Redni obroki za energijo 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2000" u="none" cap="none" strike="noStrike"/>
                        <a:t>Telovadba za en kapučino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68575" marL="68575"/>
                </a:tc>
              </a:tr>
              <a:tr h="253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2000" u="none" cap="none" strike="noStrike"/>
                        <a:t>3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2000" u="none" cap="none" strike="noStrike"/>
                        <a:t>Izbiraj zdrave tekočine 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2000" u="none" cap="none" strike="noStrike"/>
                        <a:t>Telovadba za dva deci vina 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68575" marL="68575"/>
                </a:tc>
              </a:tr>
              <a:tr h="253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2000" u="none" cap="none" strike="noStrike"/>
                        <a:t>4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2000" u="none" cap="none" strike="noStrike"/>
                        <a:t>Loči dobra in slaba hranila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2000" u="none" cap="none" strike="noStrike"/>
                        <a:t>Telovadba za tri vrstice čokolade 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68575" marL="68575"/>
                </a:tc>
              </a:tr>
              <a:tr h="253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2000" u="none" cap="none" strike="noStrike"/>
                        <a:t>5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2000" u="none" cap="none" strike="noStrike"/>
                        <a:t>Ogljikovi hidrati so goriva 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2000" u="none" cap="none" strike="noStrike"/>
                        <a:t>Telovadba za en burek 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68575" marL="68575"/>
                </a:tc>
              </a:tr>
              <a:tr h="253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2000" u="none" cap="none" strike="noStrike"/>
                        <a:t>6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2000" u="none" cap="none" strike="noStrike"/>
                        <a:t>Maščobe so za zdravje 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2000" u="none" cap="none" strike="noStrike"/>
                        <a:t>Telovadba za en sladoled 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68575" marL="68575"/>
                </a:tc>
              </a:tr>
              <a:tr h="253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2000" u="none" cap="none" strike="noStrike"/>
                        <a:t>7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2000" u="none" cap="none" strike="noStrike"/>
                        <a:t>Beljakovine so za gradnjo 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2000" u="none" cap="none" strike="noStrike"/>
                        <a:t>Telovadba za kos pice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68575" marL="68575"/>
                </a:tc>
              </a:tr>
              <a:tr h="253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2000" u="none" cap="none" strike="noStrike"/>
                        <a:t>8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2000" u="none" cap="none" strike="noStrike"/>
                        <a:t>Superhranila?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2000" u="none" cap="none" strike="noStrike"/>
                        <a:t>Telovadba za dlan arašidov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68575" marL="68575"/>
                </a:tc>
              </a:tr>
              <a:tr h="253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2000" u="none" cap="none" strike="noStrike"/>
                        <a:t>9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2000" u="none" cap="none" strike="noStrike"/>
                        <a:t>Triki za izboljšanje spanja 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2000" u="none" cap="none" strike="noStrike"/>
                        <a:t>Telovadba za paličico in pol Twixa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68575" marL="68575"/>
                </a:tc>
              </a:tr>
              <a:tr h="253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2000" u="none" cap="none" strike="noStrike"/>
                        <a:t>10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2000" u="none" cap="none" strike="noStrike"/>
                        <a:t>Metode za sprostitev 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2000" u="none" cap="none" strike="noStrike"/>
                        <a:t>Telovadba za deset piškotov 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68575" marL="68575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ova tema">
  <a:themeElements>
    <a:clrScheme name="Pisarn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ova tema">
  <a:themeElements>
    <a:clrScheme name="Officeova tem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